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F045E1-6939-469A-9F89-A34D4762424B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208BC7C7-FD20-43AA-A53F-9C01A3B6753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AC614-0610-484E-B9B6-781A1DA8875A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B977A-2C04-463D-B3EE-4BF700AF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9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2550B-9952-4731-831E-EC5213A0B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C60D37-4444-434F-B1A9-1B41DAAA3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6276C6-4FBE-41EE-BFAC-DF653CB3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A3A32-0BBF-4FA7-BAA3-314E73A4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F0D92-0FB8-483E-ACF0-D9570058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4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3707-AC11-4489-97DE-A5F721E2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5CDBB9-E5F9-417E-90C4-57A1F349B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BCF2B-D1CD-444A-BA8A-EE49F02B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6D3CF-3E8C-4A5D-ABB9-57843E7C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ECAFE2-66FF-418E-9365-70845F7B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9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5D4253-9716-4D87-B9C7-05F9DF1A1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09AAFE-BB73-42C4-AB1E-12A45695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7D7F46-F89C-42B0-9E17-0E893F26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91F64-69B0-4F29-9753-C4442B7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CBF1C-C183-42D1-8C1A-54146257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0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971A6-5520-4FF5-A52B-DA70CC01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7DCC1-08E1-4336-8C7D-06833E4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3E312-5B88-4AAC-9472-F36BBA9D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EC21A-9235-44FC-985D-09E5DE4E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7FC92-B42A-44CF-AF47-B94FC97F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CA0A0-18C6-4B2A-A220-209B6DA3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D92A82-E297-4BD7-976A-23E91066C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52F4E-E768-450D-8808-DCD5EAE1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08CD17-8BAA-4DC0-8FBF-3C02EC26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4F2FC-DCD8-49B1-A799-AB34FCF5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7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EA799-87CD-40A7-B701-3DE72743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39FCA6-5BAE-40E5-8BD1-F4278102B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21A90C-FA07-49D0-87B9-C6C51CE13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4B1287-932E-4426-A5C5-D6B0B4AD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0A61B5-CE00-43F6-9A99-5D50BF84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034299-E698-4FD1-A2A0-F11E5BA2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0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7F2B3-CACE-4CC0-9B3D-030059EF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848B13-1031-4E62-A2D8-4650552C0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59347-8AF3-4623-94AF-A684D63B5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6EA111-0050-4A82-9D85-FE661B8DC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1E13A7-F769-4F2F-A6D4-7FF188913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3D9560-6990-4F0D-99AE-77220E91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F83912-BC4C-4215-80BA-D3B01A48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F97D2-9EE1-4C3B-906B-A7120A2A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07A31-A598-427D-92D4-D06C8FC8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E00FD7-D53B-4D3E-86AF-991254BC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123F61-CDC4-43A6-84F5-F690A766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918736-E434-4E05-8CEE-43357DF1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8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47E6E6-18AD-4CB0-97D6-9C2F9290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FDDFCC-55DB-41F5-8309-05BD2C0A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A994E4-887A-4A12-9C82-43958536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0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5BF93-4A6F-4E30-9E09-46ED467C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8EF20-7EFD-472F-83FB-97048180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33618-E3AF-4C02-A4A5-86E6A467F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15A90F-683A-453B-9959-6CE272A1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89F31D-0B40-474F-985B-BA192960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BA0016-397D-4576-B228-2A33720D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3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6DB7C-0A70-4D03-B926-02035C1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4AB1D-68DF-4C7E-9A1A-689EC796E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4C0B11-D80E-4472-AAFC-868DBB639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FC381F-3BC1-40F0-B9AC-AA3FD480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C4233C-1581-42B5-8D0B-21655F54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1BFF3-35F0-4072-837E-943644D4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9B725-C5EE-40C9-9BC4-EEFE78B3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E23403-FD67-405F-ADED-82FC90CDC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57329-33DE-4EC0-86A1-6B6077026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53F1-1C43-4D3E-B8B8-D70F7A4BA40E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E448A7-44BE-4053-8B10-05A697FBE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2301F-5755-4773-BBD8-A2BC5F76D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9214-DB08-4E9B-BCC1-F1D3DD7A3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7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sch5-rybinsk.edu.yar.ru/o_nas/proforientatsiy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02" y="0"/>
            <a:ext cx="12184896" cy="68513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19200" y="304800"/>
            <a:ext cx="9372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87" y="61898"/>
            <a:ext cx="115885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359" y="1444459"/>
            <a:ext cx="1010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6420" y="1295400"/>
            <a:ext cx="11541125" cy="2493010"/>
          </a:xfrm>
        </p:spPr>
        <p:txBody>
          <a:bodyPr wrap="square"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успехов в учебе – к успехам в жизни</a:t>
            </a:r>
            <a:r>
              <a:rPr lang="ru-RU" b="1" dirty="0"/>
              <a:t>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Синергия ресурсов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внеурочная деятельность, психолого-педагогическое сопровождение; дополнительное образование, профессиональные образовательные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высшее профессиональное образование; предприятия и организации, проекты и чемпионаты/конкурсы профориентационной направленности)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828800" y="3962400"/>
            <a:ext cx="10041890" cy="1630680"/>
          </a:xfrm>
        </p:spPr>
        <p:txBody>
          <a:bodyPr wrap="square">
            <a:normAutofit lnSpcReduction="10000"/>
          </a:bodyPr>
          <a:lstStyle/>
          <a:p>
            <a:pPr algn="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Золотарева Екатерина Владимировна, </a:t>
            </a:r>
          </a:p>
          <a:p>
            <a:pPr marL="0" indent="0" algn="r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СОШ № 5</a:t>
            </a:r>
          </a:p>
          <a:p>
            <a:pPr algn="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Наталья Михайловна, </a:t>
            </a:r>
          </a:p>
          <a:p>
            <a:pPr marL="0" indent="0" algn="r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СОШ № 5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5059" y="28898"/>
            <a:ext cx="1090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№ 5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481637" y="6481455"/>
            <a:ext cx="3110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000" b="0" i="0" u="none" strike="noStrike" kern="0" cap="none" spc="0" normalizeH="0" baseline="0" noProof="1">
                <a:solidFill>
                  <a:schemeClr val="tx1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Рыбинск, 2025</a:t>
            </a:r>
            <a:endParaRPr lang="ru-RU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775"/>
            <a:ext cx="12184896" cy="68513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243013" y="54863"/>
            <a:ext cx="935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70" y="-206374"/>
            <a:ext cx="115885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359" y="1444459"/>
            <a:ext cx="1010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r>
              <a:rPr lang="ru-RU" altLang="ru-RU" sz="32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405036B-4DAD-4122-9A2A-519C1E70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Золотарева Екатерина Владимировна,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СОШ № 5</a:t>
            </a:r>
          </a:p>
          <a:p>
            <a:pPr marL="0" indent="0"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Наталья Михайловна, 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СОШ № 5</a:t>
            </a:r>
          </a:p>
          <a:p>
            <a:pPr marL="0" indent="0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https://sch5-rybinsk.edu.yar.ru/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(4855) 245285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059" y="-252914"/>
            <a:ext cx="1090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№ 5</a:t>
            </a:r>
          </a:p>
        </p:txBody>
      </p:sp>
    </p:spTree>
    <p:extLst>
      <p:ext uri="{BB962C8B-B14F-4D97-AF65-F5344CB8AC3E}">
        <p14:creationId xmlns:p14="http://schemas.microsoft.com/office/powerpoint/2010/main" val="135997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02" y="0"/>
            <a:ext cx="12184896" cy="68513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19200" y="304800"/>
            <a:ext cx="9372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41" y="73016"/>
            <a:ext cx="115885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359" y="1444459"/>
            <a:ext cx="1010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907"/>
          </a:xfrm>
        </p:spPr>
        <p:txBody>
          <a:bodyPr wrap="square">
            <a:norm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ВНЕУРОЧНОЙ ДЕЯТЕЛЬНОСТИ ПРОФОРИЕНТАЦИОННОЙ НАПРАВЛЕННОСТИ</a:t>
            </a:r>
            <a:endParaRPr lang="ru-RU" sz="2300" dirty="0"/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838200" y="1317482"/>
            <a:ext cx="10956018" cy="4859481"/>
          </a:xfrm>
        </p:spPr>
        <p:txBody>
          <a:bodyPr wrap="square"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мои горизонты»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«Удивительная химия», 7 класс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«Юный эколог», 7 класс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технологии», 9 класс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«Школьный медиа-центр», 8-11 классы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Театральная студия «Ширма», 3, 6 и 7 классы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 страже здоровья», 10-11 классы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«Мир медицинских специальностей», 10-11 классы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Инвариативный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профиля  (технологический, социально-экономический, естественно-научный). Организационно-педагогический модуль, 10-11 классы;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 компонент профиля (технологический, социально-экономический, естественно-научный). Профориентационный модуль, 10-11 классы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5059" y="28898"/>
            <a:ext cx="1090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№ 5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C0457E2C-EC85-4145-9BC1-D3DC2879D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8" r="30494"/>
          <a:stretch/>
        </p:blipFill>
        <p:spPr bwMode="auto">
          <a:xfrm>
            <a:off x="9485063" y="1401597"/>
            <a:ext cx="2309155" cy="20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65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375" y="-298137"/>
            <a:ext cx="12184896" cy="68513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19200" y="304800"/>
            <a:ext cx="9372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87" y="61898"/>
            <a:ext cx="115885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359" y="1444459"/>
            <a:ext cx="1010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МИРЕ ПРОФЕССИЙ И ПРОФЕССИИ В НАС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внеурочной деятельности для 1-5 классов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498480" y="1690688"/>
            <a:ext cx="6916734" cy="4474441"/>
          </a:xfrm>
        </p:spPr>
        <p:txBody>
          <a:bodyPr wrap="square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условий для развития социальной зрелости;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расширение знаний в областях профессиональной деятельности человека.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сформировать систему знаний о мире и группах профессий;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познакомить обучающихся спросом и предложением на рынке труда города и региона, а также с условиями труда на предприятиях и организациях города;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сформировать первоначальную систему представлений о содержании в различных сферах профессиональной деятельности посредством мастер-классов.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5059" y="28898"/>
            <a:ext cx="1090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№ 5</a:t>
            </a:r>
          </a:p>
        </p:txBody>
      </p:sp>
      <p:pic>
        <p:nvPicPr>
          <p:cNvPr id="2058" name="Picture 10" descr="C:\Users\PC\Downloads\vnQ2LJVJAdQUHkQ73laAIXi4C4lG1bQc8dyGyXHJ5XR88FjpY4OLOCLwStpgyck49LP89NjfopND409AuvMa1OBy.jpg">
            <a:extLst>
              <a:ext uri="{FF2B5EF4-FFF2-40B4-BE49-F238E27FC236}">
                <a16:creationId xmlns:a16="http://schemas.microsoft.com/office/drawing/2014/main" id="{7AE84FF9-9781-4E23-94A7-6BC2D18D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00" y="1690688"/>
            <a:ext cx="2680382" cy="23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sun9-3.userapi.com/impg/exrnUTQsdpPJvHhulOSY5-KSILcIG2gXMPHymw/YCFYr5PhaaE.jpg?size=1280x960&amp;quality=95&amp;sign=8c63351459aeb039953159b61471c242&amp;type=album">
            <a:extLst>
              <a:ext uri="{FF2B5EF4-FFF2-40B4-BE49-F238E27FC236}">
                <a16:creationId xmlns:a16="http://schemas.microsoft.com/office/drawing/2014/main" id="{BE7B7C60-B0BE-4310-93FD-EAC68488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00" y="3927908"/>
            <a:ext cx="2628000" cy="19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5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02" y="0"/>
            <a:ext cx="12184896" cy="68513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19200" y="304800"/>
            <a:ext cx="9372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87" y="61898"/>
            <a:ext cx="115885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359" y="1444459"/>
            <a:ext cx="1010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671"/>
          </a:xfrm>
        </p:spPr>
        <p:txBody>
          <a:bodyPr wrap="square"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sz="half" idx="1"/>
          </p:nvPr>
        </p:nvSpPr>
        <p:spPr>
          <a:xfrm>
            <a:off x="838200" y="1444459"/>
            <a:ext cx="5181600" cy="4732504"/>
          </a:xfrm>
        </p:spPr>
        <p:txBody>
          <a:bodyPr wrap="square"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Выбор: за и против (программа группового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профконсультирования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9класс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старшеклассников умения планировать, корректировать и реализовывать индивидуальный образовательный маршрут после 9 класса;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обучающихся представление о своих индивидуальных качествах и свойствах, интересов, способностей, склонностей и ценностных ориентаций;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приобретению учащимися системы знаний о мире профессий, классах профессий.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6959C-C636-4014-8D31-8EE69B6B7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459"/>
            <a:ext cx="5181600" cy="504841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будущая карьера (программа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тьютерского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класс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старшеклассников умения планировать, корректировать и реализовывать цели профессиональной карьеры;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приобретению учащимися системы представлений о профессионально-важных качествах выбираемой профессии;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обучающихся спросом и предложением на рынке труда города и региона, а также  с условиями труда на предприятиях и организациях города.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5059" y="28898"/>
            <a:ext cx="1090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№ 5</a:t>
            </a:r>
          </a:p>
        </p:txBody>
      </p:sp>
    </p:spTree>
    <p:extLst>
      <p:ext uri="{BB962C8B-B14F-4D97-AF65-F5344CB8AC3E}">
        <p14:creationId xmlns:p14="http://schemas.microsoft.com/office/powerpoint/2010/main" val="269824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775"/>
            <a:ext cx="12184896" cy="68513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243013" y="54863"/>
            <a:ext cx="935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70" y="-206374"/>
            <a:ext cx="115885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359" y="1444459"/>
            <a:ext cx="1010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03066"/>
            <a:ext cx="10515600" cy="1114726"/>
          </a:xfrm>
        </p:spPr>
        <p:txBody>
          <a:bodyPr wrap="square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ДЕКАДА ПРОФОРИЕНТАЦИИ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https://sch5-rybinsk.edu.yar.ru/o_nas/proforientatsiya.html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059" y="-252914"/>
            <a:ext cx="1090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№ 5</a:t>
            </a:r>
          </a:p>
        </p:txBody>
      </p:sp>
      <p:pic>
        <p:nvPicPr>
          <p:cNvPr id="13" name="Picture 2" descr="G:\12Ot8XMdWDzh7NM_zNYwLbsdQsHzDyElboeIHaNqEjORRyl1ZlujqxngUlcV4KcO0PJjvku-tSzYXGp9TnWPVB45.jpg">
            <a:extLst>
              <a:ext uri="{FF2B5EF4-FFF2-40B4-BE49-F238E27FC236}">
                <a16:creationId xmlns:a16="http://schemas.microsoft.com/office/drawing/2014/main" id="{48AAEBD7-26E2-4492-9912-043BE4D6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360" y="1677422"/>
            <a:ext cx="2229239" cy="19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1AF46CA3-1C06-42C3-BE11-FFB50C34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913"/>
            <a:ext cx="8420100" cy="45910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декады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 в областях профессиональной деятельности, пользующихся наибольшим спросом на рынке труда: область медицины и здравоохранения;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позитивного отношения к здоровому образу жизни;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компетенций, значимых для разработки и реализации профориентационных проектов, личностного и профессионального самоопределения обучающихся;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эффективных форм работы с обучающимися.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file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2" name="Picture 8" descr="C:\Users\PC\Downloads\a0TpuOh5oDBaZdtJ-ozu8_M4J6HAG58p0BBz50PutM4HnKITeUSH-X9lHfls9tmwHCQv2nTKtx1cXyP8iVihqkK3.jpg">
            <a:extLst>
              <a:ext uri="{FF2B5EF4-FFF2-40B4-BE49-F238E27FC236}">
                <a16:creationId xmlns:a16="http://schemas.microsoft.com/office/drawing/2014/main" id="{70119F8D-5A3F-4161-B30F-918CCF9B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361" y="3805682"/>
            <a:ext cx="2229239" cy="17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9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775"/>
            <a:ext cx="12184896" cy="68513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243013" y="54863"/>
            <a:ext cx="935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70" y="-206374"/>
            <a:ext cx="115885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359" y="1444459"/>
            <a:ext cx="1010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4648" y="120724"/>
            <a:ext cx="10515600" cy="738665"/>
          </a:xfrm>
        </p:spPr>
        <p:txBody>
          <a:bodyPr wrap="square"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ПРОФЕССИОНАЛЬНЫЕ ПРОБЫ, МАСТЕР-КЛАССЫ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27574-2039-4ACF-81C1-A18933AAB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36626"/>
            <a:ext cx="5181600" cy="524033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ОДК-Сатурн»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«Рыбинский завод приборостроения»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ССЗ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Вымпел»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«ОСТЕОМЕД-М»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«Завод Дорожных машин»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ЯО Городская больница № 2 имени Н.И. Пирогова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ЯО Городская больница № 1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Ярославский государственный медицинский  университет;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ВО Рыбинский авиационно-технологический университет имени П.А. Соловьева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экскурсии на предприятия Ярославской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267670-85C3-46EB-AA7A-3AEDE6840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448" y="925250"/>
            <a:ext cx="5866190" cy="5251712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ГПОАУ ЯО Рыбинский промышленно-экономический колледж;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ГПОАУ ЯО Рыбинский профессионально-педагогический колледж;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Рыбинский полиграфический колледж;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Рыбинский филиал, Рыбинское речное училище Рыбинский филиал  ФГБОУ ВО «Волжский государственный университет водного транспорта»;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медицинский колледж», Рыбинский филиал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 ДО «Центр детского и юношеского творчества «Молодые таланты»»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Рыбинский филиал ГОАУ ДО ЯО Центра детско-юношеского технического творчества Детский технопарк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76"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5059" y="-252914"/>
            <a:ext cx="1090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№ 5</a:t>
            </a:r>
          </a:p>
        </p:txBody>
      </p:sp>
    </p:spTree>
    <p:extLst>
      <p:ext uri="{BB962C8B-B14F-4D97-AF65-F5344CB8AC3E}">
        <p14:creationId xmlns:p14="http://schemas.microsoft.com/office/powerpoint/2010/main" val="317003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775"/>
            <a:ext cx="12184896" cy="68513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243013" y="54863"/>
            <a:ext cx="935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70" y="-206374"/>
            <a:ext cx="115885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359" y="1444459"/>
            <a:ext cx="1010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03067"/>
            <a:ext cx="10515600" cy="768180"/>
          </a:xfrm>
        </p:spPr>
        <p:txBody>
          <a:bodyPr wrap="square"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 ЧЕМПИОНАТЫ И КОНКУРСЫ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059" y="-252914"/>
            <a:ext cx="1090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№ 5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1AF46CA3-1C06-42C3-BE11-FFB50C34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4" y="1084828"/>
            <a:ext cx="8887454" cy="520167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профориентационный чемпионат по физике «Построй карьеру в ОДК», 8-11 классы,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«Арт-Профи. Топ регион-2024», </a:t>
            </a:r>
          </a:p>
          <a:p>
            <a:pPr marL="0" indent="0" algn="just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6-11ласс (18 чел.):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и специальный диплом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региональный чемпионат программы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ЮниорПрофи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компетенция «Лабораторный химический анализ», участники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Чемпионат «Профессионалы 2025», номинация, категория «Юниоры», компетенция «Преподавание в младших классах», 2 место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Чемпионат «Профессионалы 2025», </a:t>
            </a:r>
          </a:p>
          <a:p>
            <a:pPr marL="0" indent="0" algn="just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участие в викторине 207 учеников 7-10 классов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«Юный учитель года 2024», </a:t>
            </a:r>
          </a:p>
          <a:p>
            <a:pPr marL="0" indent="0" algn="just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7-9 классы: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Всероссийской психолого-педагогической олимпиады им. К.Д. Ушинского, 9-11 классы, участники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Picture 8" descr="https://sun9-23.userapi.com/impg/O1RKjmOyCoY60ypRUkWk7MqOHxBXcNo3FwiW8w/ziwcPNjvPqM.jpg?size=1280x960&amp;quality=95&amp;sign=cad0fa698d206e664f3ab51d3ea4f104&amp;type=album">
            <a:extLst>
              <a:ext uri="{FF2B5EF4-FFF2-40B4-BE49-F238E27FC236}">
                <a16:creationId xmlns:a16="http://schemas.microsoft.com/office/drawing/2014/main" id="{0B17C5D5-D9D9-4C1A-8431-33DEDC3B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460" y="1143000"/>
            <a:ext cx="2445385" cy="16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AE4A57-A4E0-4CB0-8129-1D1EFF894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39" y="3099507"/>
            <a:ext cx="2445385" cy="21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7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775"/>
            <a:ext cx="12184896" cy="68513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243013" y="54863"/>
            <a:ext cx="935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70" y="-206374"/>
            <a:ext cx="115885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359" y="1444459"/>
            <a:ext cx="1010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03067"/>
            <a:ext cx="10515600" cy="768180"/>
          </a:xfrm>
        </p:spPr>
        <p:txBody>
          <a:bodyPr wrap="square"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«моя первая профессия».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9-11 классы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059" y="-252914"/>
            <a:ext cx="1090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№ 5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CF6D809-6A87-4D81-9179-FE7AFFFAD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377391"/>
              </p:ext>
            </p:extLst>
          </p:nvPr>
        </p:nvGraphicFramePr>
        <p:xfrm>
          <a:off x="1127070" y="1232843"/>
          <a:ext cx="8132432" cy="4082782"/>
        </p:xfrm>
        <a:graphic>
          <a:graphicData uri="http://schemas.openxmlformats.org/drawingml/2006/table">
            <a:tbl>
              <a:tblPr firstRow="1" firstCol="1" bandRow="1"/>
              <a:tblGrid>
                <a:gridCol w="3188855">
                  <a:extLst>
                    <a:ext uri="{9D8B030D-6E8A-4147-A177-3AD203B41FA5}">
                      <a16:colId xmlns:a16="http://schemas.microsoft.com/office/drawing/2014/main" val="630582066"/>
                    </a:ext>
                  </a:extLst>
                </a:gridCol>
                <a:gridCol w="1980053">
                  <a:extLst>
                    <a:ext uri="{9D8B030D-6E8A-4147-A177-3AD203B41FA5}">
                      <a16:colId xmlns:a16="http://schemas.microsoft.com/office/drawing/2014/main" val="1216368691"/>
                    </a:ext>
                  </a:extLst>
                </a:gridCol>
                <a:gridCol w="1481762">
                  <a:extLst>
                    <a:ext uri="{9D8B030D-6E8A-4147-A177-3AD203B41FA5}">
                      <a16:colId xmlns:a16="http://schemas.microsoft.com/office/drawing/2014/main" val="338985786"/>
                    </a:ext>
                  </a:extLst>
                </a:gridCol>
                <a:gridCol w="1481762">
                  <a:extLst>
                    <a:ext uri="{9D8B030D-6E8A-4147-A177-3AD203B41FA5}">
                      <a16:colId xmlns:a16="http://schemas.microsoft.com/office/drawing/2014/main" val="773510416"/>
                    </a:ext>
                  </a:extLst>
                </a:gridCol>
              </a:tblGrid>
              <a:tr h="4065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679918"/>
                  </a:ext>
                </a:extLst>
              </a:tr>
              <a:tr h="28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2022/2023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2023/2024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2024/2025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45143"/>
                  </a:ext>
                </a:extLst>
              </a:tr>
              <a:tr h="44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ПОВАР-КОНДИТЕР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247205"/>
                  </a:ext>
                </a:extLst>
              </a:tr>
              <a:tr h="54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ЭЛЕКТРОМОНТАЖНИК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455705"/>
                  </a:ext>
                </a:extLst>
              </a:tr>
              <a:tr h="1284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СВАРЩИК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ручной и частично механической сварки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265351"/>
                  </a:ext>
                </a:extLst>
              </a:tr>
              <a:tr h="454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995695"/>
                  </a:ext>
                </a:extLst>
              </a:tr>
              <a:tr h="648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284983"/>
                  </a:ext>
                </a:extLst>
              </a:tr>
            </a:tbl>
          </a:graphicData>
        </a:graphic>
      </p:graphicFrame>
      <p:pic>
        <p:nvPicPr>
          <p:cNvPr id="13" name="Рисунок 12" descr="C:\Users\PC\Downloads\IMG_20241124_191203_295.jpg">
            <a:extLst>
              <a:ext uri="{FF2B5EF4-FFF2-40B4-BE49-F238E27FC236}">
                <a16:creationId xmlns:a16="http://schemas.microsoft.com/office/drawing/2014/main" id="{544AB7AA-8E76-4DB7-BF41-A457302C40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9" y="4674878"/>
            <a:ext cx="2609504" cy="158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0" descr="C:\Users\PC\Downloads\IMG_20241124_190941_535.jpg">
            <a:extLst>
              <a:ext uri="{FF2B5EF4-FFF2-40B4-BE49-F238E27FC236}">
                <a16:creationId xmlns:a16="http://schemas.microsoft.com/office/drawing/2014/main" id="{D9F9B40E-71C9-48C5-B59C-174DA738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49" y="3041830"/>
            <a:ext cx="2678085" cy="15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8">
            <a:extLst>
              <a:ext uri="{FF2B5EF4-FFF2-40B4-BE49-F238E27FC236}">
                <a16:creationId xmlns:a16="http://schemas.microsoft.com/office/drawing/2014/main" id="{219FB993-EB9A-43D3-9E5E-267AB0263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2"/>
          <a:stretch>
            <a:fillRect/>
          </a:stretch>
        </p:blipFill>
        <p:spPr>
          <a:xfrm>
            <a:off x="9463549" y="1201247"/>
            <a:ext cx="2580005" cy="17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9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775"/>
            <a:ext cx="12184896" cy="68513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1243013" y="54863"/>
            <a:ext cx="935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70" y="-206374"/>
            <a:ext cx="1158859" cy="1143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359" y="1444459"/>
            <a:ext cx="101062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03067"/>
            <a:ext cx="10515600" cy="768180"/>
          </a:xfrm>
        </p:spPr>
        <p:txBody>
          <a:bodyPr wrap="square"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ЗРЕЛОСТЬ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059" y="-252914"/>
            <a:ext cx="1090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№ 5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405036B-4DAD-4122-9A2A-519C1E70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027"/>
            <a:ext cx="10515600" cy="51279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умением проектировать, корректировать и реализовывать карьерную траекторию с учетом профессиональных интересов, способностей, особенностей профессии и требований рынка труда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мотивы профессиональной деятельности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способность адаптироваться к изменениям и готовность учиться новому и развитию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опыта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значимой деятельности: профессиональные пробы, стажировки, волонтерство, проектная деятельность, ведущие к получению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33522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811</Words>
  <Application>Microsoft Office PowerPoint</Application>
  <PresentationFormat>Широкоэкранный</PresentationFormat>
  <Paragraphs>121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«От успехов в учебе – к успехам в жизни»»  (Синергия ресурсов: внеурочная деятельность, психолого-педагогическое сопровождение; дополнительное образование, профессиональные образовательные организации, высшее профессиональное образование; предприятия и организации, проекты и чемпионаты/конкурсы профориентационной направленности) </vt:lpstr>
      <vt:lpstr>КУРСЫ ВНЕУРОЧНОЙ ДЕЯТЕЛЬНОСТИ ПРОФОРИЕНТАЦИОННОЙ НАПРАВЛЕННОСТИ</vt:lpstr>
      <vt:lpstr>МЫ В МИРЕ ПРОФЕССИЙ И ПРОФЕССИИ В НАС Программа внеурочной деятельности для 1-5 классов</vt:lpstr>
      <vt:lpstr>ПСИХОЛОГО-ПЕДАГОГИЧЕСКОЕ СОПРОВОЖДЕНИЕ</vt:lpstr>
      <vt:lpstr>ДЕКАДА ПРОФОРИЕНТАЦИИ  https://sch5-rybinsk.edu.yar.ru/o_nas/proforientatsiya.html</vt:lpstr>
      <vt:lpstr>ЭКСКУРСИИ, ПРОФЕССИОНАЛЬНЫЕ ПРОБЫ, МАСТЕР-КЛАССЫ</vt:lpstr>
      <vt:lpstr>ПРОФОРИЕНТАЦИОННЫЕ ЧЕМПИОНАТЫ И КОНКУРСЫ</vt:lpstr>
      <vt:lpstr>ПРОФЕССИОНАЛЬНОЕ ОБУЧЕНИЕ Проект «моя первая профессия».  9-11 классы</vt:lpstr>
      <vt:lpstr>КАРЬЕРНАЯ ЗРЕЛОСТЬ</vt:lpstr>
      <vt:lpstr>СПАСИБО ЗА ВНИМАНИЕ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успехов в учебе – к успехам в жизни»»  (Синергия ресурсов: внеурочная деятельность, психолого-педагогическое сопровождение; дополнительное образование, профессиональные образовательные ооргнаизации, высшее профессиональное образование; предприятия и организации, проекты и чемпионаты/конкурсы профриентационной направленности))</dc:title>
  <dc:creator>PC</dc:creator>
  <cp:lastModifiedBy>Директор</cp:lastModifiedBy>
  <cp:revision>28</cp:revision>
  <dcterms:created xsi:type="dcterms:W3CDTF">2025-03-15T07:52:23Z</dcterms:created>
  <dcterms:modified xsi:type="dcterms:W3CDTF">2025-05-05T10:04:40Z</dcterms:modified>
</cp:coreProperties>
</file>