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405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>
        <p:guide pos="5405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E1FA-20F2-485B-A81E-8AF05EF9E8E9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2E6F8AE-9451-4ED4-8DA7-1FF6BE860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4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E1FA-20F2-485B-A81E-8AF05EF9E8E9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2E6F8AE-9451-4ED4-8DA7-1FF6BE860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406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E1FA-20F2-485B-A81E-8AF05EF9E8E9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2E6F8AE-9451-4ED4-8DA7-1FF6BE86015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0010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E1FA-20F2-485B-A81E-8AF05EF9E8E9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2E6F8AE-9451-4ED4-8DA7-1FF6BE860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302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E1FA-20F2-485B-A81E-8AF05EF9E8E9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2E6F8AE-9451-4ED4-8DA7-1FF6BE86015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2264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E1FA-20F2-485B-A81E-8AF05EF9E8E9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2E6F8AE-9451-4ED4-8DA7-1FF6BE860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220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E1FA-20F2-485B-A81E-8AF05EF9E8E9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6F8AE-9451-4ED4-8DA7-1FF6BE860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156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E1FA-20F2-485B-A81E-8AF05EF9E8E9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6F8AE-9451-4ED4-8DA7-1FF6BE860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050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E1FA-20F2-485B-A81E-8AF05EF9E8E9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6F8AE-9451-4ED4-8DA7-1FF6BE860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945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E1FA-20F2-485B-A81E-8AF05EF9E8E9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2E6F8AE-9451-4ED4-8DA7-1FF6BE860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169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E1FA-20F2-485B-A81E-8AF05EF9E8E9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2E6F8AE-9451-4ED4-8DA7-1FF6BE860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842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E1FA-20F2-485B-A81E-8AF05EF9E8E9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2E6F8AE-9451-4ED4-8DA7-1FF6BE860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332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E1FA-20F2-485B-A81E-8AF05EF9E8E9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6F8AE-9451-4ED4-8DA7-1FF6BE860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928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E1FA-20F2-485B-A81E-8AF05EF9E8E9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6F8AE-9451-4ED4-8DA7-1FF6BE860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5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E1FA-20F2-485B-A81E-8AF05EF9E8E9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6F8AE-9451-4ED4-8DA7-1FF6BE860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144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E1FA-20F2-485B-A81E-8AF05EF9E8E9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2E6F8AE-9451-4ED4-8DA7-1FF6BE860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332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FE1FA-20F2-485B-A81E-8AF05EF9E8E9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2E6F8AE-9451-4ED4-8DA7-1FF6BE860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527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2" y="1433146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ГИА – основное направление работы старшей школы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Маношкина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Анастасия Владимировна,</a:t>
            </a:r>
          </a:p>
          <a:p>
            <a:pPr algn="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по УВР СОШ № 5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9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Подведение итогов экзаменационного периода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39039" t="22267" r="16319" b="28810"/>
          <a:stretch/>
        </p:blipFill>
        <p:spPr>
          <a:xfrm>
            <a:off x="1943100" y="2518791"/>
            <a:ext cx="4255478" cy="2623244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36504" t="19696" r="13961" b="22321"/>
          <a:stretch/>
        </p:blipFill>
        <p:spPr>
          <a:xfrm>
            <a:off x="7130562" y="2483700"/>
            <a:ext cx="4079630" cy="268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21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498841"/>
            <a:ext cx="8976945" cy="97631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«Дорожной карты» </a:t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организации и проведению государственной итоговой аттестации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579" t="14380" r="12557" b="13290"/>
          <a:stretch/>
        </p:blipFill>
        <p:spPr>
          <a:xfrm>
            <a:off x="6277709" y="1603434"/>
            <a:ext cx="5521568" cy="4006058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06869" y="1679331"/>
            <a:ext cx="3859824" cy="418171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проведения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Меры по повышению качества преподавания учебных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Нормативно-правовое обеспечение </a:t>
            </a:r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обеспечение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лиц, привлекаемых к проведению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Организационное сопровождение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информационному сопровождению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организацией и проведением ГИА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20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Предварительный выбор экзаменов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5598" t="16469" r="15503" b="9241"/>
          <a:stretch/>
        </p:blipFill>
        <p:spPr>
          <a:xfrm>
            <a:off x="1168863" y="1905000"/>
            <a:ext cx="5064883" cy="3405554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16325" t="16071" r="15387" b="5290"/>
          <a:stretch/>
        </p:blipFill>
        <p:spPr>
          <a:xfrm>
            <a:off x="6515099" y="1905000"/>
            <a:ext cx="4853354" cy="331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43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тренировочных ОГЭ и ЕГЭ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950" t="18462" r="22706" b="21500"/>
          <a:stretch/>
        </p:blipFill>
        <p:spPr>
          <a:xfrm>
            <a:off x="3622431" y="2156996"/>
            <a:ext cx="5952392" cy="333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70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Просветительская работа</a:t>
            </a:r>
            <a:br>
              <a:rPr lang="ru-RU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оформление информационных стендов</a:t>
            </a:r>
            <a:br>
              <a:rPr lang="ru-RU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тематические родительские собрания</a:t>
            </a:r>
            <a:br>
              <a:rPr lang="ru-RU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индивидуальные консультации родителей и обучающихся</a:t>
            </a:r>
            <a:br>
              <a:rPr lang="ru-RU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обучение работников, задействованных на экзаменах</a:t>
            </a:r>
            <a:br>
              <a:rPr lang="ru-RU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тематические семинары и педагогические советы</a:t>
            </a:r>
            <a:endParaRPr lang="ru-RU" sz="27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37613" t="39662" r="23249" b="23374"/>
          <a:stretch/>
        </p:blipFill>
        <p:spPr>
          <a:xfrm>
            <a:off x="7114195" y="3732950"/>
            <a:ext cx="4114800" cy="2185989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37932" t="40351" r="22726" b="25947"/>
          <a:stretch/>
        </p:blipFill>
        <p:spPr>
          <a:xfrm>
            <a:off x="2406917" y="3724323"/>
            <a:ext cx="4123592" cy="219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30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ОГЭ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7920459"/>
              </p:ext>
            </p:extLst>
          </p:nvPr>
        </p:nvGraphicFramePr>
        <p:xfrm>
          <a:off x="2589211" y="1729213"/>
          <a:ext cx="7740792" cy="41576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7972">
                  <a:extLst>
                    <a:ext uri="{9D8B030D-6E8A-4147-A177-3AD203B41FA5}">
                      <a16:colId xmlns:a16="http://schemas.microsoft.com/office/drawing/2014/main" val="2968850202"/>
                    </a:ext>
                  </a:extLst>
                </a:gridCol>
                <a:gridCol w="1431195">
                  <a:extLst>
                    <a:ext uri="{9D8B030D-6E8A-4147-A177-3AD203B41FA5}">
                      <a16:colId xmlns:a16="http://schemas.microsoft.com/office/drawing/2014/main" val="1257920989"/>
                    </a:ext>
                  </a:extLst>
                </a:gridCol>
                <a:gridCol w="1279654">
                  <a:extLst>
                    <a:ext uri="{9D8B030D-6E8A-4147-A177-3AD203B41FA5}">
                      <a16:colId xmlns:a16="http://schemas.microsoft.com/office/drawing/2014/main" val="2231059607"/>
                    </a:ext>
                  </a:extLst>
                </a:gridCol>
                <a:gridCol w="1432317">
                  <a:extLst>
                    <a:ext uri="{9D8B030D-6E8A-4147-A177-3AD203B41FA5}">
                      <a16:colId xmlns:a16="http://schemas.microsoft.com/office/drawing/2014/main" val="1169842169"/>
                    </a:ext>
                  </a:extLst>
                </a:gridCol>
                <a:gridCol w="1279654">
                  <a:extLst>
                    <a:ext uri="{9D8B030D-6E8A-4147-A177-3AD203B41FA5}">
                      <a16:colId xmlns:a16="http://schemas.microsoft.com/office/drawing/2014/main" val="2902367720"/>
                    </a:ext>
                  </a:extLst>
                </a:gridCol>
              </a:tblGrid>
              <a:tr h="2451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343" marR="80343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2022-2023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343" marR="8034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2023-2024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343" marR="8034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8077735"/>
                  </a:ext>
                </a:extLst>
              </a:tr>
              <a:tr h="7363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343" marR="803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Справляе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мость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343" marR="80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Успеш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ность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343" marR="80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Справляе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мость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343" marR="80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Успеш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ность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343" marR="80343" marT="0" marB="0" anchor="ctr"/>
                </a:tc>
                <a:extLst>
                  <a:ext uri="{0D108BD9-81ED-4DB2-BD59-A6C34878D82A}">
                    <a16:rowId xmlns:a16="http://schemas.microsoft.com/office/drawing/2014/main" val="1775131336"/>
                  </a:ext>
                </a:extLst>
              </a:tr>
              <a:tr h="2451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343" marR="80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343" marR="80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69%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343" marR="80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343" marR="80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45%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343" marR="80343" marT="0" marB="0" anchor="ctr"/>
                </a:tc>
                <a:extLst>
                  <a:ext uri="{0D108BD9-81ED-4DB2-BD59-A6C34878D82A}">
                    <a16:rowId xmlns:a16="http://schemas.microsoft.com/office/drawing/2014/main" val="3652009082"/>
                  </a:ext>
                </a:extLst>
              </a:tr>
              <a:tr h="2451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343" marR="80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343" marR="80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343" marR="80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343" marR="80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343" marR="80343" marT="0" marB="0" anchor="ctr"/>
                </a:tc>
                <a:extLst>
                  <a:ext uri="{0D108BD9-81ED-4DB2-BD59-A6C34878D82A}">
                    <a16:rowId xmlns:a16="http://schemas.microsoft.com/office/drawing/2014/main" val="4225367846"/>
                  </a:ext>
                </a:extLst>
              </a:tr>
              <a:tr h="2451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343" marR="80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343" marR="80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35%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343" marR="80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343" marR="80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53%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343" marR="80343" marT="0" marB="0" anchor="ctr"/>
                </a:tc>
                <a:extLst>
                  <a:ext uri="{0D108BD9-81ED-4DB2-BD59-A6C34878D82A}">
                    <a16:rowId xmlns:a16="http://schemas.microsoft.com/office/drawing/2014/main" val="456518140"/>
                  </a:ext>
                </a:extLst>
              </a:tr>
              <a:tr h="2451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343" marR="80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343" marR="80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45%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343" marR="80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343" marR="80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47%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343" marR="80343" marT="0" marB="0" anchor="ctr"/>
                </a:tc>
                <a:extLst>
                  <a:ext uri="{0D108BD9-81ED-4DB2-BD59-A6C34878D82A}">
                    <a16:rowId xmlns:a16="http://schemas.microsoft.com/office/drawing/2014/main" val="1782968458"/>
                  </a:ext>
                </a:extLst>
              </a:tr>
              <a:tr h="2451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343" marR="80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343" marR="80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86%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343" marR="80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343" marR="80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343" marR="80343" marT="0" marB="0" anchor="ctr"/>
                </a:tc>
                <a:extLst>
                  <a:ext uri="{0D108BD9-81ED-4DB2-BD59-A6C34878D82A}">
                    <a16:rowId xmlns:a16="http://schemas.microsoft.com/office/drawing/2014/main" val="723155839"/>
                  </a:ext>
                </a:extLst>
              </a:tr>
              <a:tr h="2451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343" marR="80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343" marR="80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343" marR="80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343" marR="80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343" marR="80343" marT="0" marB="0" anchor="ctr"/>
                </a:tc>
                <a:extLst>
                  <a:ext uri="{0D108BD9-81ED-4DB2-BD59-A6C34878D82A}">
                    <a16:rowId xmlns:a16="http://schemas.microsoft.com/office/drawing/2014/main" val="574897144"/>
                  </a:ext>
                </a:extLst>
              </a:tr>
              <a:tr h="4838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343" marR="80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343" marR="80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31%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343" marR="80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343" marR="80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41%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343" marR="80343" marT="0" marB="0" anchor="ctr"/>
                </a:tc>
                <a:extLst>
                  <a:ext uri="{0D108BD9-81ED-4DB2-BD59-A6C34878D82A}">
                    <a16:rowId xmlns:a16="http://schemas.microsoft.com/office/drawing/2014/main" val="652046870"/>
                  </a:ext>
                </a:extLst>
              </a:tr>
              <a:tr h="2451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343" marR="80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343" marR="80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343" marR="80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343" marR="80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343" marR="80343" marT="0" marB="0" anchor="ctr"/>
                </a:tc>
                <a:extLst>
                  <a:ext uri="{0D108BD9-81ED-4DB2-BD59-A6C34878D82A}">
                    <a16:rowId xmlns:a16="http://schemas.microsoft.com/office/drawing/2014/main" val="2323621642"/>
                  </a:ext>
                </a:extLst>
              </a:tr>
              <a:tr h="2451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343" marR="80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343" marR="80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60%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343" marR="80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343" marR="80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57%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343" marR="80343" marT="0" marB="0" anchor="ctr"/>
                </a:tc>
                <a:extLst>
                  <a:ext uri="{0D108BD9-81ED-4DB2-BD59-A6C34878D82A}">
                    <a16:rowId xmlns:a16="http://schemas.microsoft.com/office/drawing/2014/main" val="3742679772"/>
                  </a:ext>
                </a:extLst>
              </a:tr>
              <a:tr h="4838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Английский язык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343" marR="80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343" marR="80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75%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343" marR="80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343" marR="80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343" marR="80343" marT="0" marB="0" anchor="ctr"/>
                </a:tc>
                <a:extLst>
                  <a:ext uri="{0D108BD9-81ED-4DB2-BD59-A6C34878D82A}">
                    <a16:rowId xmlns:a16="http://schemas.microsoft.com/office/drawing/2014/main" val="3952298957"/>
                  </a:ext>
                </a:extLst>
              </a:tr>
              <a:tr h="2451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343" marR="80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343" marR="80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343" marR="80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343" marR="80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343" marR="80343" marT="0" marB="0" anchor="ctr"/>
                </a:tc>
                <a:extLst>
                  <a:ext uri="{0D108BD9-81ED-4DB2-BD59-A6C34878D82A}">
                    <a16:rowId xmlns:a16="http://schemas.microsoft.com/office/drawing/2014/main" val="612805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468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ЕГЭ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7102733"/>
              </p:ext>
            </p:extLst>
          </p:nvPr>
        </p:nvGraphicFramePr>
        <p:xfrm>
          <a:off x="2725095" y="1783533"/>
          <a:ext cx="8283919" cy="42066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92477">
                  <a:extLst>
                    <a:ext uri="{9D8B030D-6E8A-4147-A177-3AD203B41FA5}">
                      <a16:colId xmlns:a16="http://schemas.microsoft.com/office/drawing/2014/main" val="189285163"/>
                    </a:ext>
                  </a:extLst>
                </a:gridCol>
                <a:gridCol w="1598920">
                  <a:extLst>
                    <a:ext uri="{9D8B030D-6E8A-4147-A177-3AD203B41FA5}">
                      <a16:colId xmlns:a16="http://schemas.microsoft.com/office/drawing/2014/main" val="350508168"/>
                    </a:ext>
                  </a:extLst>
                </a:gridCol>
                <a:gridCol w="1483193">
                  <a:extLst>
                    <a:ext uri="{9D8B030D-6E8A-4147-A177-3AD203B41FA5}">
                      <a16:colId xmlns:a16="http://schemas.microsoft.com/office/drawing/2014/main" val="4074945084"/>
                    </a:ext>
                  </a:extLst>
                </a:gridCol>
                <a:gridCol w="1413521">
                  <a:extLst>
                    <a:ext uri="{9D8B030D-6E8A-4147-A177-3AD203B41FA5}">
                      <a16:colId xmlns:a16="http://schemas.microsoft.com/office/drawing/2014/main" val="4058922575"/>
                    </a:ext>
                  </a:extLst>
                </a:gridCol>
                <a:gridCol w="1395808">
                  <a:extLst>
                    <a:ext uri="{9D8B030D-6E8A-4147-A177-3AD203B41FA5}">
                      <a16:colId xmlns:a16="http://schemas.microsoft.com/office/drawing/2014/main" val="651801426"/>
                    </a:ext>
                  </a:extLst>
                </a:gridCol>
              </a:tblGrid>
              <a:tr h="2748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2022-2023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2023-2024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732085"/>
                  </a:ext>
                </a:extLst>
              </a:tr>
              <a:tr h="5497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Справляе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мость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Справляе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мость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27913742"/>
                  </a:ext>
                </a:extLst>
              </a:tr>
              <a:tr h="2748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52050440"/>
                  </a:ext>
                </a:extLst>
              </a:tr>
              <a:tr h="2748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29508798"/>
                  </a:ext>
                </a:extLst>
              </a:tr>
              <a:tr h="3585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(проф)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21546713"/>
                  </a:ext>
                </a:extLst>
              </a:tr>
              <a:tr h="2748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(база)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34485614"/>
                  </a:ext>
                </a:extLst>
              </a:tr>
              <a:tr h="2748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14424925"/>
                  </a:ext>
                </a:extLst>
              </a:tr>
              <a:tr h="2748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79343004"/>
                  </a:ext>
                </a:extLst>
              </a:tr>
              <a:tr h="2748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74335956"/>
                  </a:ext>
                </a:extLst>
              </a:tr>
              <a:tr h="2748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76071487"/>
                  </a:ext>
                </a:extLst>
              </a:tr>
              <a:tr h="2748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15495631"/>
                  </a:ext>
                </a:extLst>
              </a:tr>
              <a:tr h="2748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72096088"/>
                  </a:ext>
                </a:extLst>
              </a:tr>
              <a:tr h="2748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Английский язык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61135828"/>
                  </a:ext>
                </a:extLst>
              </a:tr>
              <a:tr h="2748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33991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509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427" y="3059492"/>
            <a:ext cx="8911687" cy="128089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Спасибо за внимание!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44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107</TotalTime>
  <Words>290</Words>
  <Application>Microsoft Office PowerPoint</Application>
  <PresentationFormat>Широкоэкранный</PresentationFormat>
  <Paragraphs>158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Times New Roman</vt:lpstr>
      <vt:lpstr>Wingdings 3</vt:lpstr>
      <vt:lpstr>Легкий дым</vt:lpstr>
      <vt:lpstr>Результаты ГИА – основное направление работы старшей школы</vt:lpstr>
      <vt:lpstr>Подведение итогов экзаменационного периода</vt:lpstr>
      <vt:lpstr>Составление «Дорожной карты»  по организации и проведению государственной итоговой аттестации</vt:lpstr>
      <vt:lpstr>Предварительный выбор экзаменов</vt:lpstr>
      <vt:lpstr>Проведение тренировочных ОГЭ и ЕГЭ</vt:lpstr>
      <vt:lpstr>Просветительская работа - оформление информационных стендов - тематические родительские собрания - индивидуальные консультации родителей и обучающихся - обучение работников, задействованных на экзаменах - тематические семинары и педагогические советы</vt:lpstr>
      <vt:lpstr>Результаты ОГЭ</vt:lpstr>
      <vt:lpstr>Результаты ЕГЭ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ГИА – основное направление работы старшей школы</dc:title>
  <dc:creator>Учитель</dc:creator>
  <cp:lastModifiedBy>Директор</cp:lastModifiedBy>
  <cp:revision>10</cp:revision>
  <dcterms:created xsi:type="dcterms:W3CDTF">2025-05-05T12:18:23Z</dcterms:created>
  <dcterms:modified xsi:type="dcterms:W3CDTF">2025-05-06T10:32:48Z</dcterms:modified>
</cp:coreProperties>
</file>