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0" r:id="rId4"/>
    <p:sldId id="263" r:id="rId5"/>
    <p:sldId id="264" r:id="rId6"/>
    <p:sldId id="265" r:id="rId7"/>
    <p:sldId id="276" r:id="rId8"/>
    <p:sldId id="267" r:id="rId9"/>
    <p:sldId id="268" r:id="rId10"/>
    <p:sldId id="269" r:id="rId11"/>
    <p:sldId id="271" r:id="rId12"/>
    <p:sldId id="273" r:id="rId13"/>
    <p:sldId id="274" r:id="rId14"/>
    <p:sldId id="279" r:id="rId15"/>
    <p:sldId id="277" r:id="rId16"/>
    <p:sldId id="278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8DC"/>
    <a:srgbClr val="33CC33"/>
    <a:srgbClr val="99CC00"/>
    <a:srgbClr val="66FF33"/>
    <a:srgbClr val="99FF66"/>
    <a:srgbClr val="99FF99"/>
    <a:srgbClr val="66FF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53" autoAdjust="0"/>
    <p:restoredTop sz="86475" autoAdjust="0"/>
  </p:normalViewPr>
  <p:slideViewPr>
    <p:cSldViewPr>
      <p:cViewPr>
        <p:scale>
          <a:sx n="74" d="100"/>
          <a:sy n="74" d="100"/>
        </p:scale>
        <p:origin x="-125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20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6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3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87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02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Данная программа стала управленческим инструментом эффективного руководства процессом изменений к лучшему в образовательной деятельности школы на всех этапах ее осуществления.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84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результате анализа было выявлено 37 обучающихся с проявлением учебной </a:t>
            </a:r>
            <a:r>
              <a:rPr lang="ru-RU" dirty="0" err="1" smtClean="0"/>
              <a:t>неуспешности</a:t>
            </a:r>
            <a:r>
              <a:rPr lang="ru-RU" dirty="0" smtClean="0"/>
              <a:t>, что составляет</a:t>
            </a:r>
            <a:r>
              <a:rPr lang="ru-RU" baseline="0" dirty="0" smtClean="0"/>
              <a:t> 8% от общего количества обучающихся 5-9 классов. С этой группой обучающихся была спланирована работа по предупреждению неуспеваемости на 2023-2024 учебный год.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40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6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43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рамках работы инновационной площадки рабочей группой были разработаны</a:t>
            </a:r>
            <a:r>
              <a:rPr lang="ru-RU" baseline="0" dirty="0" smtClean="0"/>
              <a:t> и обновлены локальные акты школы,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овместно с классными руководителями была сформирована база  учеников с  особыми образовательными потребностями. Создан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банк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наставников.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Сформированы пары наставник – наставляемый и наставник –группа наставляемых. Разработаны шаблоны плана работы для наставника и шаблон дневника добрых дел, которые могут быть адаптированы под индивидуальное сопровождение детей разных категорий.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270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Приобретенным</a:t>
            </a:r>
            <a:r>
              <a:rPr lang="ru-RU" baseline="0" dirty="0" smtClean="0"/>
              <a:t> опытом администрация и педагоги школы делятся с коллегами и получают достаточно высокую внешнюю оценку.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88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664831"/>
            <a:ext cx="8208912" cy="93252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2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828092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4PL9/uozcVorH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VHH2/C7ptd1gH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Организация работы по профилактике учебной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в СОШ №5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8144" y="4365104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Савина Н.В. – заместитель директора по УВР;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Кучина О.Г. – заместитель директора по УВР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518457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endParaRPr lang="ru-RU" sz="1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были разработаны и обновлены локальные акты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школы. Совместно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классными руководителями была сформирована база  учеников с  особыми образовательными потребностями. Создан банк  наставников. 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 пары наставник – наставляемый и наставник –группа наставляемых.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Разработано 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наставничестве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Разработана модель наставничества «Учитель –группа учеников с особыми образовательными потребностями»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  реализации модели наставничества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«Учитель –группа учеников с особыми образовательными потребностями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Приказ   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директора 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об утверждении пар «наставник – 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аставляемый»  и «наставник – группа наставляемых».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Разработан план 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работы наставника с 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наставляемым.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Разработан шаблон   «</a:t>
            </a:r>
            <a:r>
              <a:rPr lang="ru-RU" sz="20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Дневник добрых </a:t>
            </a:r>
            <a:r>
              <a:rPr lang="ru-RU" sz="20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дел».</a:t>
            </a:r>
            <a:endParaRPr lang="ru-RU" sz="2000" dirty="0">
              <a:solidFill>
                <a:srgbClr val="98C72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98C72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200" dirty="0">
              <a:solidFill>
                <a:srgbClr val="98C723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моделей наставничества:</a:t>
            </a:r>
            <a:br>
              <a:rPr lang="ru-RU" sz="3600" b="1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718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197206"/>
              </p:ext>
            </p:extLst>
          </p:nvPr>
        </p:nvGraphicFramePr>
        <p:xfrm>
          <a:off x="107504" y="1607064"/>
          <a:ext cx="8928992" cy="52861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57385"/>
                <a:gridCol w="3571607"/>
              </a:tblGrid>
              <a:tr h="5127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Публикация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8C72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Опубликована статья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«Обновление форм взаимодействия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педагогов - наставников с обучающимися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(из практики работы СОШ №5)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сборнике «Образовательный диалог», 2022</a:t>
                      </a:r>
                      <a:endParaRPr lang="ru-RU" sz="1600" dirty="0" smtClean="0">
                        <a:solidFill>
                          <a:srgbClr val="98C723">
                            <a:lumMod val="50000"/>
                          </a:srgb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274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Выступления :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8C72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5653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Дискуссионная  площадка «Наставничество: новые возможности или старые традиции» в рамках Инновационного каскада -2022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904">
                <a:tc>
                  <a:txBody>
                    <a:bodyPr/>
                    <a:lstStyle/>
                    <a:p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  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 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Ярмарке  инновационных продуктов 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Битва наставников «Дуэт в профессии» (наставнические пары ОО) – диплом  </a:t>
                      </a:r>
                      <a:r>
                        <a:rPr kumimoji="0" lang="en-US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степени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8C72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по профессиональному выгоранию педагога, Чистова Вера Константиновна, педагог- психолог СОШ № 5 Программа Факультет способов воспитания «Будь лучшим»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Трансляция опыта</a:t>
            </a:r>
            <a:r>
              <a:rPr lang="ru-RU" sz="3600" b="1" dirty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1513">
            <a:off x="6182271" y="1810298"/>
            <a:ext cx="1344623" cy="166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77072"/>
            <a:ext cx="331536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00808"/>
            <a:ext cx="9036496" cy="515719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лет в школе используются сборники «Тематические и итоговые зачеты, разработанные под руководством В.В. Фирсова, которые обеспечивают реализацию уровневой дифференциации.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школы создали банк заданий с применением данной технологии и используют его на уроках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Технологическая  карта урока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(примеры)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Отслеживание результатов и выявление обучающихся, не справляющихся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работой (шаблон).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Расписание занятий для обучающихся с рисками учебной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88832" cy="1152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уровневой дифференциации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5" y="4941168"/>
            <a:ext cx="1244239" cy="16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4965598"/>
            <a:ext cx="1224136" cy="16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22" y="4982414"/>
            <a:ext cx="1225550" cy="16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Teacher\AppData\Local\Microsoft\Windows\Temporary Internet Files\Content.Word\IMG_20231201_10561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734" y="4996484"/>
            <a:ext cx="1264285" cy="165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9634"/>
            <a:ext cx="1219200" cy="165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6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53650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Считаем, что обязательным условием профилактики учебной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взаимодействие педагогов со школьным психологом. Представленные материалы можно использовать как дополнительный ресурс по сопровождению детей с признаками учебной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повышению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учебной мотивации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педагогов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психолого-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едагогического сопровождения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трудный подросток»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психолого-педагогического сопровождения обучающегося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проявлениями учебной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Диагностическая карта обучающегося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4463"/>
            <a:ext cx="2376264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Teacher\Downloads\vilAcntQun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90146"/>
            <a:ext cx="2448272" cy="163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90146"/>
            <a:ext cx="1298575" cy="166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58780"/>
            <a:ext cx="1792287" cy="15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78552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сопровожден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ие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916832"/>
            <a:ext cx="8280920" cy="4320480"/>
          </a:xfrm>
          <a:prstGeom prst="ellipse">
            <a:avLst/>
          </a:prstGeom>
          <a:solidFill>
            <a:srgbClr val="DEF8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59832" y="1340768"/>
            <a:ext cx="2736304" cy="1792762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00192" y="3284984"/>
            <a:ext cx="2843808" cy="1928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3263983"/>
            <a:ext cx="2664296" cy="192913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СПЕЦИАЛИСТ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67" y="5327650"/>
            <a:ext cx="2633663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Двойная стрелка влево/вправо 9"/>
          <p:cNvSpPr/>
          <p:nvPr/>
        </p:nvSpPr>
        <p:spPr>
          <a:xfrm rot="2019674">
            <a:off x="5493303" y="2699086"/>
            <a:ext cx="1813403" cy="48463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9890773">
            <a:off x="5521548" y="5271372"/>
            <a:ext cx="1687066" cy="48463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056307">
            <a:off x="1975604" y="5158680"/>
            <a:ext cx="1751214" cy="563056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19126226">
            <a:off x="1892475" y="2788687"/>
            <a:ext cx="1502278" cy="48463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4108" y="3536054"/>
            <a:ext cx="363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 -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консилиум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280920" cy="4608512"/>
          </a:xfrm>
        </p:spPr>
        <p:txBody>
          <a:bodyPr>
            <a:normAutofit/>
          </a:bodyPr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практики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9" y="1700808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66" y="4457414"/>
            <a:ext cx="2592288" cy="20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94709"/>
            <a:ext cx="2592288" cy="22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14" y="1700808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9" y="4437112"/>
            <a:ext cx="12961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74" y="4437112"/>
            <a:ext cx="137308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28" y="4457414"/>
            <a:ext cx="2679919" cy="20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66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неспособных, трудных, злых, –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те, кого в раннем возрасте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воспитали,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дали достаточное количество любви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Сухомлинский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496944" cy="4320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2021-2022 учебном году обучающиеся школы по результатам ГИА и ВПР показали низкие результаты.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2022 -2023 учебном году школа была включена в перечень школ с низкими результатами обучения (письмо департамента образования Ярославской области от 15.02.23 №24-1389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марте 2023 года школа была включена в «Программу адресной поддержки школ, демонстрирующих низкие образовательные результаты» 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школе была создана рабочая группа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 разработки  Программы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перехода СОШ №5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эффективное состояние на 2023-2024 учебный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год, обеспечивающая профилактику низких образовательных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 уровня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качества школьной образовательной и воспитательной среды.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эффективное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280920" cy="43204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профилактике учебной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обучающихся СОШ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 о технологической карте урока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 о порядке обучения по индивидуальному  учебному плану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профессиональной этике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ru-RU" sz="2400" dirty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98C723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о наставничестве</a:t>
            </a:r>
          </a:p>
          <a:p>
            <a:r>
              <a:rPr lang="ru-RU" sz="2400" dirty="0" smtClean="0">
                <a:solidFill>
                  <a:srgbClr val="98C723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Положение ВСОКО (приказ о внесении изменений в положение)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обновление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нормативно -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правовых актов, поддерживающих реализацию программы: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5440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С целью идентификации обучающихся с проявлениями учебной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составлен и проанализирован  список обучающихся  с академической задолженностью по итогам 2022-2023 учебного года.</a:t>
            </a:r>
          </a:p>
          <a:p>
            <a:pPr marL="285750" indent="-28575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аблон 1,  шаблон 2)</a:t>
            </a:r>
          </a:p>
          <a:p>
            <a:pPr marL="285750" indent="-2857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неуспеваемости (Шаблон)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проанализированы результаты: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(справка)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Результаты промежуточной  аттестации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ГИА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группы риска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784976" cy="494116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Проведение педагогического совета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теме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"Профилактика рисков учебной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(план проведения)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методических рекомендаций для учителей по преподаванию учебных предметов в образовательных организациях с высокой долей обучающихся с рисками учебной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сайте ФИПИ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2627313" cy="211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874" y="4509120"/>
            <a:ext cx="20162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9442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5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Создание банка заданий, повышающих  мотивацию обучающихся  на уроке.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работа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6952"/>
            <a:ext cx="3768080" cy="211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" y="4674525"/>
            <a:ext cx="3744416" cy="21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74525"/>
            <a:ext cx="3856946" cy="216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549874"/>
              </p:ext>
            </p:extLst>
          </p:nvPr>
        </p:nvGraphicFramePr>
        <p:xfrm>
          <a:off x="0" y="1707245"/>
          <a:ext cx="9036496" cy="502768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18248"/>
                <a:gridCol w="4518248"/>
              </a:tblGrid>
              <a:tr h="1407057">
                <a:tc gridSpan="2"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Анализируя оценочный лист причин учебной </a:t>
                      </a:r>
                      <a:r>
                        <a:rPr lang="ru-RU" b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неуспешности</a:t>
                      </a:r>
                      <a:r>
                        <a:rPr lang="ru-RU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мы выделили 2 основные причины, наиболее часто выбираемые как детьми, так и педагогами: «отсутствие учебной мотивации» и «низкий уровень базовых знаний по предмету». По итогам </a:t>
                      </a:r>
                      <a:r>
                        <a:rPr lang="ru-RU" b="0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педагогического совета было</a:t>
                      </a:r>
                      <a:r>
                        <a:rPr lang="ru-RU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принято решение о выборе  образовательных технологий.</a:t>
                      </a:r>
                      <a:endParaRPr lang="ru-RU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60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Технология уровневой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дифференциации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Технология наставничество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8C723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9459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технологий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2" y="4437112"/>
            <a:ext cx="32305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68" y="4437112"/>
            <a:ext cx="3600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3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1616"/>
              </p:ext>
            </p:extLst>
          </p:nvPr>
        </p:nvGraphicFramePr>
        <p:xfrm>
          <a:off x="25683" y="1583081"/>
          <a:ext cx="9144000" cy="548827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72000"/>
                <a:gridCol w="4572000"/>
              </a:tblGrid>
              <a:tr h="14858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Технологию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наставничества   активно применяется с 2022   года, когда школе был присвоен статус МИП  по теме «Наставничество для совершенствования гибких навыков участников образовательных отношений».  Рабочей группой было принято решение о выборе моделей наставничества (протокол)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учениками с особыми образовательными потребностями мы понимаем обучающихся с низкой учебной мотивацией, склонных к нарушению дисциплины и прогулам и др. Именно для работы с такими обучающимися была разработана модель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наставничества «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-  группа учеников с особым образовательными потребностями».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1663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Учитель  - ученик (низкий</a:t>
                      </a:r>
                      <a:r>
                        <a:rPr lang="ru-RU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уровень базовых знаний по учебному предмету)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Учитель -  группа учеников с особым образовательными потребностями </a:t>
                      </a:r>
                    </a:p>
                  </a:txBody>
                  <a:tcPr/>
                </a:tc>
              </a:tr>
              <a:tr h="31866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23199"/>
            <a:ext cx="7488832" cy="1145561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Реализация </a:t>
            </a:r>
            <a:r>
              <a:rPr lang="ru-RU" sz="3200" b="1" dirty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моделей </a:t>
            </a:r>
            <a:r>
              <a:rPr lang="ru-RU" sz="3200" b="1" dirty="0" smtClean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наставничества:</a:t>
            </a:r>
            <a:r>
              <a:rPr lang="ru-RU" sz="3200" b="1" dirty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98C723">
                    <a:lumMod val="50000"/>
                  </a:srgb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4" y="3891362"/>
            <a:ext cx="3629025" cy="29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7157"/>
            <a:ext cx="3600400" cy="28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a19c7ee9ce952e5ae29bf518b48fdd5f196a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808</Words>
  <Application>Microsoft Office PowerPoint</Application>
  <PresentationFormat>Экран (4:3)</PresentationFormat>
  <Paragraphs>126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Организация работы по профилактике учебной неуспешности в СОШ №5 </vt:lpstr>
      <vt:lpstr>Актуальность </vt:lpstr>
      <vt:lpstr>Переход в эффективное состояние</vt:lpstr>
      <vt:lpstr> Разработка и обновление нормативно - правовых актов, поддерживающих реализацию программы: </vt:lpstr>
      <vt:lpstr>Выявление группы риска</vt:lpstr>
      <vt:lpstr>Методическая работа</vt:lpstr>
      <vt:lpstr>Методическая работа</vt:lpstr>
      <vt:lpstr>Выбор технологий</vt:lpstr>
      <vt:lpstr> Реализация моделей наставничества: </vt:lpstr>
      <vt:lpstr> Реализация моделей наставничества: </vt:lpstr>
      <vt:lpstr> Трансляция опыта </vt:lpstr>
      <vt:lpstr> Реализация уровневой дифференциации </vt:lpstr>
      <vt:lpstr>Психолого-педагогическое сопровождение</vt:lpstr>
      <vt:lpstr> Психолого-педагогическое сопровождение</vt:lpstr>
      <vt:lpstr>Ценные практики</vt:lpstr>
      <vt:lpstr>Спасибо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вершине знаний</dc:title>
  <dc:creator>obstinate</dc:creator>
  <dc:description>Шаблон презентации с сайта https://presentation-creation.ru/</dc:description>
  <cp:lastModifiedBy>Teacher</cp:lastModifiedBy>
  <cp:revision>450</cp:revision>
  <dcterms:created xsi:type="dcterms:W3CDTF">2018-02-25T09:09:03Z</dcterms:created>
  <dcterms:modified xsi:type="dcterms:W3CDTF">2024-06-05T10:29:33Z</dcterms:modified>
</cp:coreProperties>
</file>