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60" r:id="rId3"/>
    <p:sldId id="320" r:id="rId4"/>
    <p:sldId id="308" r:id="rId5"/>
    <p:sldId id="294" r:id="rId6"/>
    <p:sldId id="311" r:id="rId7"/>
    <p:sldId id="316" r:id="rId8"/>
    <p:sldId id="31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0E6"/>
    <a:srgbClr val="0033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2159E-D42D-4772-8DB6-021990702D6C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73CBA-D21F-41D2-900B-C8B72E643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12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73CBA-D21F-41D2-900B-C8B72E6436B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6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427ADD-D4AC-4C2B-829E-7C20DAF4A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029C5F3-F293-4A9C-9559-A10D925AD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ACE2816-1F57-4B35-8F5A-30A7E72E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91ACF5-19B8-4E18-863F-9C15AE702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2C045A-77EA-4316-BA5E-655CFCBB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4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66DA90-1C58-4F80-95E4-B0437DE8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8A14489-7BFC-465A-A2D2-FAC78E6B6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9873D9-DC8D-4350-BBBE-89282BB17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A6C523-A8EB-423B-AB7F-F42C9F95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D4B18E-CB9F-4B92-859E-70A1F10D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24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B11066A-F207-437E-AA35-4A3C18497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AB2DA1E-6DD8-4500-AA0B-96EEC145D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A54108-A2E2-4D14-98D5-3BC79824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2A948DA-1AB7-4A04-88A3-600A9B60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313075A-89B9-46E9-A926-9194AFF6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90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5630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9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87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7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02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838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32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7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6C15AC-06CF-435D-A524-49603725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856E62F-4396-49E3-9585-42186A59C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0CE0F59-49E8-4595-80FC-C1E0E9D7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A926068-95FD-4692-94EC-0E2C47C8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6A882B-E954-4274-985A-4104BEFF5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769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96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81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098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29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34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85FC43-561C-4AB3-BFAD-D3AD8647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1BDE92C-6E96-4EA3-A273-654C03F4F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4FC892D-5956-4196-A9CF-352E00A3B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1297A1-AF76-4929-B164-4ACD2E11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D16C8C-4AA8-4F8C-AFAA-6AA089CA3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50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7123E1-D3FC-434E-AA93-9960068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8069D1A-E8FC-4FDC-8FFE-7442EE45C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6339D8B-6A55-49C2-9385-FBCB2780C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F3B8B3B-E496-4CE5-93CB-7E277E28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5DA1FFA-A73A-4BBF-98D5-98AFE090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763E105-265B-4DB9-A5C8-C85B0048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54A1FC-CB50-4FD9-8688-D871BE52E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4373A34-ACF2-49B3-99BE-86B8BFCD3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A487CA2-D755-4746-AE93-5F0ABD38C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8AFE8FC-CDE4-40E3-84E3-828DE2D2C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79BE177-0DC3-4004-9500-7B5A8755F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DE864BC-E197-49DE-BA1D-B6493E90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A4DCCBE-85CA-4D3A-85E4-EB3B567F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2FDDC73-CBA9-44D9-966E-E24753D9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17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F83C91-61DD-4754-8378-B9EB47E4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41315E0-6B31-48EA-B95F-6C001955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6D5833F-B75E-4C8C-BD42-A017F460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867CDB1-D927-45FB-A085-029070B6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68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7DD331C-D34F-4301-8B6C-3422CD42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7906178-51B5-42D4-A621-7B3B3BD2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C1AB01-8C2C-4C53-9AB1-50937673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9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3E0F8D4-07AC-4D6A-B53B-C85299097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4D9A30-D295-4EF2-9B75-892C7CBCA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1451832-5E1F-4F38-B9EA-5CDD6067A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4DA5A18-743A-4945-858E-850A91018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1914803-049F-4306-8925-85C322BA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12A50EB-C890-484E-AB5E-573A7884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53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9C3A6E-BD1D-4A96-B0FC-67FFD54A7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43292EF-1B29-47BE-9076-714BAB902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EC9F0A2-8F92-43F6-AF3C-C49FF722A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5C6A110-0700-4B13-9751-2D57A9C8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D46F688-DAA4-4856-BA11-69ADD20D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730972E-7ADC-4EA1-8B7E-16D96E67E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55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F40EB5-26F1-452B-86B9-BC4E0B8A9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EF64669-315F-4F72-8785-C6A70C140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5D5E51A-EB2D-4675-8C03-09EF9EAC2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7428-39DD-4872-B4AC-7BF9FC2C8B4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22A05AB-BFB7-4322-8C3E-16204A177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267093D-197E-445A-AE56-5081CD5F3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CA056-90DF-4D62-B315-4F3D7CD74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64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F0C3-3EBF-4852-B36F-4AC9D3F5C1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D553-E236-4B40-B76B-479451540E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6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4BE8FA-74AF-40F1-A9BE-FDE86CBFD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12" y="2013866"/>
            <a:ext cx="9325627" cy="325951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наставничества «Учитель – группа учеников (профессиональное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сопровождение)»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Золотарева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Е.В., директор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Осипова Н.М., заместитель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директора по УВР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endParaRPr lang="ru-RU" sz="2800" dirty="0">
              <a:solidFill>
                <a:srgbClr val="002060"/>
              </a:solidFill>
              <a:latin typeface="Raleway" panose="020B0703030101060003" pitchFamily="34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t="82699"/>
          <a:stretch/>
        </p:blipFill>
        <p:spPr>
          <a:xfrm>
            <a:off x="0" y="6335486"/>
            <a:ext cx="12192000" cy="522514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ED4BE8FA-74AF-40F1-A9BE-FDE86CBFD45E}"/>
              </a:ext>
            </a:extLst>
          </p:cNvPr>
          <p:cNvSpPr txBox="1">
            <a:spLocks/>
          </p:cNvSpPr>
          <p:nvPr/>
        </p:nvSpPr>
        <p:spPr>
          <a:xfrm>
            <a:off x="592183" y="146136"/>
            <a:ext cx="11216639" cy="1210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/>
              <a:t>Муниципальное общеобразовательное учреждение средняя общеобразовательная школа №5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43850" y="6384301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Рыбинск, 2023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800" b="1" dirty="0" smtClean="0"/>
              <a:t>Форма наставничества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514" y="189094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Групповая – от  двух  </a:t>
            </a:r>
            <a:r>
              <a:rPr lang="ru-RU" b="1" dirty="0">
                <a:solidFill>
                  <a:schemeClr val="tx2"/>
                </a:solidFill>
              </a:rPr>
              <a:t>и </a:t>
            </a:r>
            <a:r>
              <a:rPr lang="ru-RU" b="1" dirty="0" smtClean="0">
                <a:solidFill>
                  <a:schemeClr val="tx2"/>
                </a:solidFill>
              </a:rPr>
              <a:t>более человек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3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839413"/>
              </p:ext>
            </p:extLst>
          </p:nvPr>
        </p:nvGraphicFramePr>
        <p:xfrm>
          <a:off x="595423" y="1384662"/>
          <a:ext cx="10972800" cy="5001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842"/>
                <a:gridCol w="6974958"/>
              </a:tblGrid>
              <a:tr h="23928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Параметры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Описание</a:t>
                      </a:r>
                      <a:endParaRPr lang="ru-RU" sz="2800" dirty="0"/>
                    </a:p>
                  </a:txBody>
                  <a:tcPr/>
                </a:tc>
              </a:tr>
              <a:tr h="46003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Целевая аудитория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класс</a:t>
                      </a:r>
                      <a:endParaRPr lang="ru-RU" dirty="0"/>
                    </a:p>
                  </a:txBody>
                  <a:tcPr/>
                </a:tc>
              </a:tr>
              <a:tr h="42530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Срок реализации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год</a:t>
                      </a:r>
                      <a:endParaRPr lang="ru-RU" dirty="0"/>
                    </a:p>
                  </a:txBody>
                  <a:tcPr/>
                </a:tc>
              </a:tr>
              <a:tr h="5847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Социальное партнерство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Промышленные</a:t>
                      </a:r>
                      <a:r>
                        <a:rPr lang="ru-RU" baseline="0" dirty="0" smtClean="0"/>
                        <a:t> предприятия и организации,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Центр «Ресурс»,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организации ВПО,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сайты «Шоу профессий .</a:t>
                      </a:r>
                      <a:r>
                        <a:rPr lang="ru-RU" baseline="0" dirty="0" err="1" smtClean="0"/>
                        <a:t>рф</a:t>
                      </a:r>
                      <a:r>
                        <a:rPr lang="ru-RU" baseline="0" dirty="0" smtClean="0"/>
                        <a:t>» и «Билет в будущее»</a:t>
                      </a:r>
                      <a:endParaRPr lang="ru-RU" dirty="0"/>
                    </a:p>
                  </a:txBody>
                  <a:tcPr/>
                </a:tc>
              </a:tr>
              <a:tr h="740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Планируемые  результаты внедрения  модели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Положительная</a:t>
                      </a:r>
                      <a:r>
                        <a:rPr lang="ru-RU" baseline="0" dirty="0" smtClean="0"/>
                        <a:t> динамика уровня  готовности к выбору профессии; </a:t>
                      </a:r>
                      <a:r>
                        <a:rPr lang="ru-RU" dirty="0" smtClean="0"/>
                        <a:t> </a:t>
                      </a:r>
                      <a:endParaRPr lang="ru-RU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Разработанный вариант получения профессионального образования;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индивидуальная образовательная программа обучающегося.</a:t>
                      </a:r>
                      <a:endParaRPr lang="ru-RU" dirty="0"/>
                    </a:p>
                  </a:txBody>
                  <a:tcPr/>
                </a:tc>
              </a:tr>
              <a:tr h="740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Перечень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разработанных материалов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Программа наставничество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Приказ</a:t>
                      </a:r>
                      <a:r>
                        <a:rPr lang="ru-RU" baseline="0" dirty="0" smtClean="0"/>
                        <a:t> о наставничестве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Программа</a:t>
                      </a:r>
                      <a:r>
                        <a:rPr lang="ru-RU" baseline="0" dirty="0" smtClean="0"/>
                        <a:t> внеурочной деятельности «Моя будущая карьера»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ED4BE8FA-74AF-40F1-A9BE-FDE86CBFD45E}"/>
              </a:ext>
            </a:extLst>
          </p:cNvPr>
          <p:cNvSpPr txBox="1">
            <a:spLocks/>
          </p:cNvSpPr>
          <p:nvPr/>
        </p:nvSpPr>
        <p:spPr>
          <a:xfrm>
            <a:off x="1390302" y="333923"/>
            <a:ext cx="9325627" cy="62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наставничества « Учитель – группа обучающихся (профессиональное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сопровождение)»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Raleway" panose="020B0703030101060003" pitchFamily="34" charset="-5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03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10892" t="83060"/>
          <a:stretch/>
        </p:blipFill>
        <p:spPr>
          <a:xfrm>
            <a:off x="0" y="-63062"/>
            <a:ext cx="12192000" cy="105591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0" y="5923272"/>
            <a:ext cx="1306286" cy="93472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61062" y="62762"/>
            <a:ext cx="3030938" cy="2166256"/>
          </a:xfrm>
          <a:prstGeom prst="rect">
            <a:avLst/>
          </a:prstGeom>
        </p:spPr>
      </p:pic>
      <p:sp>
        <p:nvSpPr>
          <p:cNvPr id="13" name="Заголовок 3">
            <a:extLst>
              <a:ext uri="{FF2B5EF4-FFF2-40B4-BE49-F238E27FC236}">
                <a16:creationId xmlns="" xmlns:a16="http://schemas.microsoft.com/office/drawing/2014/main" id="{D8AFA57F-89DF-4948-8C55-1E0AF84C3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591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Объект 9">
            <a:extLst>
              <a:ext uri="{FF2B5EF4-FFF2-40B4-BE49-F238E27FC236}">
                <a16:creationId xmlns="" xmlns:a16="http://schemas.microsoft.com/office/drawing/2014/main" id="{F9556C39-F544-4A7F-A0F3-9E8B1A301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" y="1055613"/>
            <a:ext cx="11817530" cy="54496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u="sng" dirty="0" smtClean="0">
                <a:solidFill>
                  <a:srgbClr val="C00000"/>
                </a:solidFill>
              </a:rPr>
              <a:t> </a:t>
            </a:r>
            <a:endParaRPr lang="ru-RU" sz="16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="" xmlns:a16="http://schemas.microsoft.com/office/drawing/2014/main" id="{D8AFA57F-89DF-4948-8C55-1E0AF84C3962}"/>
              </a:ext>
            </a:extLst>
          </p:cNvPr>
          <p:cNvSpPr txBox="1">
            <a:spLocks/>
          </p:cNvSpPr>
          <p:nvPr/>
        </p:nvSpPr>
        <p:spPr>
          <a:xfrm>
            <a:off x="999309" y="1"/>
            <a:ext cx="10515600" cy="105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Описание модели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4" y="-63062"/>
            <a:ext cx="1453271" cy="1116100"/>
          </a:xfrm>
          <a:prstGeom prst="rect">
            <a:avLst/>
          </a:prstGeom>
        </p:spPr>
      </p:pic>
      <p:sp>
        <p:nvSpPr>
          <p:cNvPr id="11" name="Объект 9">
            <a:extLst>
              <a:ext uri="{FF2B5EF4-FFF2-40B4-BE49-F238E27FC236}">
                <a16:creationId xmlns="" xmlns:a16="http://schemas.microsoft.com/office/drawing/2014/main" id="{F9556C39-F544-4A7F-A0F3-9E8B1A30127B}"/>
              </a:ext>
            </a:extLst>
          </p:cNvPr>
          <p:cNvSpPr txBox="1">
            <a:spLocks/>
          </p:cNvSpPr>
          <p:nvPr/>
        </p:nvSpPr>
        <p:spPr>
          <a:xfrm>
            <a:off x="422366" y="1208013"/>
            <a:ext cx="118175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82535" y="1885514"/>
            <a:ext cx="1811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Группа   наставляемых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535" y="2229018"/>
            <a:ext cx="1585199" cy="141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08" y="4511137"/>
            <a:ext cx="1478785" cy="110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5049" y="2486337"/>
            <a:ext cx="1008253" cy="897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176" y="4564107"/>
            <a:ext cx="1337410" cy="10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937" y="4460369"/>
            <a:ext cx="121920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5638" y="2229018"/>
            <a:ext cx="1008253" cy="897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933" y="4594330"/>
            <a:ext cx="1337410" cy="10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281229" y="4141805"/>
            <a:ext cx="1648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Учитель - наставник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6833" y="5619277"/>
            <a:ext cx="3098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Из числа активных и опытных педагогов.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Выражает самостоятельное желание помочь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обучающимся 10-х классов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07924" y="3387135"/>
            <a:ext cx="1676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Формирование групп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78380" y="2062254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199" y="3525635"/>
            <a:ext cx="22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Проблемы профессионального 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амоопределения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1689" y="3768192"/>
            <a:ext cx="307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Группа формируется после личной встречи 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обсуждения вопросов \ возможностей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46569" y="5670044"/>
            <a:ext cx="560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Производится при необходимости.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Куратор рассказывает о форматах 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возможного взаимодействия 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группой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759308" y="5747308"/>
            <a:ext cx="391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Наставник получает закрепленный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уважаемый статус.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50461" y="3552163"/>
            <a:ext cx="3439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Наставляемые развивают метапредметные и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глобальные компетенций.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Повышают уровень готовности к выбору  профессии.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Составляют  образовательный  маршрут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3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261257" y="944009"/>
            <a:ext cx="11538858" cy="506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990">
              <a:spcBef>
                <a:spcPts val="100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</a:t>
            </a:r>
            <a:r>
              <a:rPr sz="2800" b="1" spc="2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1.</a:t>
            </a:r>
            <a:r>
              <a:rPr sz="2800" b="1" spc="2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chemeClr val="tx2"/>
                </a:solidFill>
              </a:rPr>
              <a:t>Подготовка</a:t>
            </a:r>
            <a:r>
              <a:rPr sz="2800" spc="30" dirty="0">
                <a:solidFill>
                  <a:schemeClr val="tx2"/>
                </a:solidFill>
              </a:rPr>
              <a:t> </a:t>
            </a:r>
            <a:r>
              <a:rPr sz="2800" spc="-10" dirty="0">
                <a:solidFill>
                  <a:schemeClr val="tx2"/>
                </a:solidFill>
              </a:rPr>
              <a:t>условий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dirty="0">
                <a:solidFill>
                  <a:schemeClr val="tx2"/>
                </a:solidFill>
              </a:rPr>
              <a:t>для</a:t>
            </a:r>
            <a:r>
              <a:rPr sz="2800" spc="1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запуска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dirty="0">
                <a:solidFill>
                  <a:schemeClr val="tx2"/>
                </a:solidFill>
              </a:rPr>
              <a:t>программы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наставничества:</a:t>
            </a:r>
            <a:r>
              <a:rPr sz="2800" spc="30" dirty="0">
                <a:solidFill>
                  <a:schemeClr val="tx2"/>
                </a:solidFill>
              </a:rPr>
              <a:t> </a:t>
            </a:r>
            <a:r>
              <a:rPr sz="2800" spc="-5" dirty="0" err="1" smtClean="0">
                <a:solidFill>
                  <a:schemeClr val="tx2"/>
                </a:solidFill>
              </a:rPr>
              <a:t>распределение</a:t>
            </a:r>
            <a:r>
              <a:rPr lang="ru-RU" sz="2800" spc="-5" dirty="0" smtClean="0">
                <a:solidFill>
                  <a:schemeClr val="tx2"/>
                </a:solidFill>
              </a:rPr>
              <a:t> </a:t>
            </a:r>
            <a:r>
              <a:rPr sz="2800" spc="-5" dirty="0" err="1" smtClean="0">
                <a:solidFill>
                  <a:schemeClr val="tx2"/>
                </a:solidFill>
              </a:rPr>
              <a:t>обязанностей</a:t>
            </a:r>
            <a:r>
              <a:rPr sz="2800" spc="-5" dirty="0">
                <a:solidFill>
                  <a:schemeClr val="tx2"/>
                </a:solidFill>
              </a:rPr>
              <a:t>,</a:t>
            </a:r>
            <a:r>
              <a:rPr sz="2800" spc="2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назначение</a:t>
            </a:r>
            <a:r>
              <a:rPr sz="2800" spc="1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куратора,</a:t>
            </a:r>
            <a:r>
              <a:rPr sz="2800" spc="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поиск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ресурсов</a:t>
            </a:r>
          </a:p>
          <a:p>
            <a:pPr marL="427990">
              <a:spcBef>
                <a:spcPts val="430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2.</a:t>
            </a: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Формирование</a:t>
            </a:r>
            <a:r>
              <a:rPr sz="2800" spc="15" dirty="0">
                <a:solidFill>
                  <a:schemeClr val="tx2"/>
                </a:solidFill>
              </a:rPr>
              <a:t> </a:t>
            </a:r>
            <a:r>
              <a:rPr sz="2800" dirty="0">
                <a:solidFill>
                  <a:schemeClr val="tx2"/>
                </a:solidFill>
              </a:rPr>
              <a:t>базы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наставляемых:</a:t>
            </a:r>
            <a:r>
              <a:rPr sz="2800" spc="-1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сбор</a:t>
            </a:r>
            <a:r>
              <a:rPr sz="2800" spc="2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запросов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наставляемых</a:t>
            </a:r>
          </a:p>
          <a:p>
            <a:pPr marL="427990">
              <a:spcBef>
                <a:spcPts val="434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</a:t>
            </a: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3.</a:t>
            </a:r>
            <a:r>
              <a:rPr sz="2800" b="1" spc="2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Формирование</a:t>
            </a:r>
            <a:r>
              <a:rPr sz="2800" spc="25" dirty="0">
                <a:solidFill>
                  <a:schemeClr val="tx2"/>
                </a:solidFill>
              </a:rPr>
              <a:t> </a:t>
            </a:r>
            <a:r>
              <a:rPr sz="2800" dirty="0">
                <a:solidFill>
                  <a:schemeClr val="tx2"/>
                </a:solidFill>
              </a:rPr>
              <a:t>базы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наставников:</a:t>
            </a:r>
            <a:r>
              <a:rPr sz="2800" spc="25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сбор</a:t>
            </a:r>
            <a:r>
              <a:rPr sz="2800" spc="30" dirty="0">
                <a:solidFill>
                  <a:schemeClr val="tx2"/>
                </a:solidFill>
              </a:rPr>
              <a:t> </a:t>
            </a:r>
            <a:r>
              <a:rPr sz="2800" spc="-10" dirty="0">
                <a:solidFill>
                  <a:schemeClr val="tx2"/>
                </a:solidFill>
              </a:rPr>
              <a:t>возможностей</a:t>
            </a:r>
            <a:r>
              <a:rPr sz="2800" spc="30" dirty="0">
                <a:solidFill>
                  <a:schemeClr val="tx2"/>
                </a:solidFill>
              </a:rPr>
              <a:t> </a:t>
            </a:r>
            <a:r>
              <a:rPr sz="2800" spc="-10" dirty="0">
                <a:solidFill>
                  <a:schemeClr val="tx2"/>
                </a:solidFill>
              </a:rPr>
              <a:t>наставников</a:t>
            </a:r>
          </a:p>
          <a:p>
            <a:pPr marL="427990">
              <a:spcBef>
                <a:spcPts val="430"/>
              </a:spcBef>
              <a:buFont typeface="Arial MT"/>
              <a:buChar char="•"/>
              <a:tabLst>
                <a:tab pos="427990" algn="l"/>
                <a:tab pos="428625" algn="l"/>
                <a:tab pos="1017905" algn="l"/>
                <a:tab pos="1481455" algn="l"/>
                <a:tab pos="2230120" algn="l"/>
                <a:tab pos="2496820" algn="l"/>
                <a:tab pos="3568065" algn="l"/>
                <a:tab pos="4989830" algn="l"/>
                <a:tab pos="6677659" algn="l"/>
                <a:tab pos="7747634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	4.	</a:t>
            </a:r>
            <a:r>
              <a:rPr sz="2800" dirty="0">
                <a:solidFill>
                  <a:schemeClr val="tx2"/>
                </a:solidFill>
              </a:rPr>
              <a:t>Отбор	</a:t>
            </a:r>
            <a:r>
              <a:rPr sz="2800" dirty="0" smtClean="0">
                <a:solidFill>
                  <a:schemeClr val="tx2"/>
                </a:solidFill>
              </a:rPr>
              <a:t>и</a:t>
            </a:r>
            <a:r>
              <a:rPr lang="ru-RU" sz="2800" dirty="0" smtClean="0">
                <a:solidFill>
                  <a:schemeClr val="tx2"/>
                </a:solidFill>
              </a:rPr>
              <a:t>  </a:t>
            </a:r>
            <a:r>
              <a:rPr sz="2800" spc="-5" dirty="0" err="1" smtClean="0">
                <a:solidFill>
                  <a:schemeClr val="tx2"/>
                </a:solidFill>
              </a:rPr>
              <a:t>обучение</a:t>
            </a:r>
            <a:r>
              <a:rPr sz="2800" spc="-5" dirty="0">
                <a:solidFill>
                  <a:schemeClr val="tx2"/>
                </a:solidFill>
              </a:rPr>
              <a:t>	наставников:	</a:t>
            </a:r>
            <a:r>
              <a:rPr sz="2800" spc="-10" dirty="0">
                <a:solidFill>
                  <a:schemeClr val="tx2"/>
                </a:solidFill>
              </a:rPr>
              <a:t>собеседование,	</a:t>
            </a:r>
            <a:r>
              <a:rPr sz="2800" spc="-5" dirty="0">
                <a:solidFill>
                  <a:schemeClr val="tx2"/>
                </a:solidFill>
              </a:rPr>
              <a:t>обучение	</a:t>
            </a:r>
            <a:r>
              <a:rPr sz="2800" spc="-15" dirty="0" err="1" smtClean="0">
                <a:solidFill>
                  <a:schemeClr val="tx2"/>
                </a:solidFill>
              </a:rPr>
              <a:t>методике</a:t>
            </a:r>
            <a:r>
              <a:rPr lang="ru-RU" sz="2800" spc="-15" dirty="0" smtClean="0">
                <a:solidFill>
                  <a:schemeClr val="tx2"/>
                </a:solidFill>
              </a:rPr>
              <a:t>  </a:t>
            </a:r>
            <a:r>
              <a:rPr sz="2800" spc="-5" dirty="0" err="1" smtClean="0">
                <a:solidFill>
                  <a:schemeClr val="tx2"/>
                </a:solidFill>
              </a:rPr>
              <a:t>наставничества</a:t>
            </a:r>
            <a:endParaRPr sz="2800" spc="-5" dirty="0">
              <a:solidFill>
                <a:schemeClr val="tx2"/>
              </a:solidFill>
            </a:endParaRPr>
          </a:p>
          <a:p>
            <a:pPr marL="427990">
              <a:spcBef>
                <a:spcPts val="434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5.</a:t>
            </a: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Формирование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spc="-5" dirty="0" err="1">
                <a:solidFill>
                  <a:schemeClr val="tx2"/>
                </a:solidFill>
              </a:rPr>
              <a:t>наставнических</a:t>
            </a:r>
            <a:r>
              <a:rPr sz="2800" spc="35" dirty="0">
                <a:solidFill>
                  <a:schemeClr val="tx2"/>
                </a:solidFill>
              </a:rPr>
              <a:t> </a:t>
            </a:r>
            <a:r>
              <a:rPr sz="2800" spc="-5" dirty="0" err="1" smtClean="0">
                <a:solidFill>
                  <a:schemeClr val="tx2"/>
                </a:solidFill>
              </a:rPr>
              <a:t>групп</a:t>
            </a:r>
            <a:endParaRPr sz="2800" spc="-5" dirty="0">
              <a:solidFill>
                <a:schemeClr val="tx2"/>
              </a:solidFill>
            </a:endParaRPr>
          </a:p>
          <a:p>
            <a:pPr marL="427990">
              <a:spcBef>
                <a:spcPts val="434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6.</a:t>
            </a: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Организация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spc="-5" dirty="0" err="1">
                <a:solidFill>
                  <a:schemeClr val="tx2"/>
                </a:solidFill>
              </a:rPr>
              <a:t>работы</a:t>
            </a:r>
            <a:r>
              <a:rPr sz="2800" spc="15" dirty="0">
                <a:solidFill>
                  <a:schemeClr val="tx2"/>
                </a:solidFill>
              </a:rPr>
              <a:t> </a:t>
            </a:r>
            <a:r>
              <a:rPr sz="2800" spc="-5" dirty="0" err="1" smtClean="0">
                <a:solidFill>
                  <a:schemeClr val="tx2"/>
                </a:solidFill>
              </a:rPr>
              <a:t>наставнических</a:t>
            </a:r>
            <a:r>
              <a:rPr lang="ru-RU" sz="2800" spc="25" dirty="0">
                <a:solidFill>
                  <a:schemeClr val="tx2"/>
                </a:solidFill>
              </a:rPr>
              <a:t> </a:t>
            </a:r>
            <a:r>
              <a:rPr sz="2800" spc="-5" dirty="0" err="1" smtClean="0">
                <a:solidFill>
                  <a:schemeClr val="tx2"/>
                </a:solidFill>
              </a:rPr>
              <a:t>групп</a:t>
            </a:r>
            <a:r>
              <a:rPr lang="ru-RU" sz="2800" spc="-5" dirty="0" smtClean="0">
                <a:solidFill>
                  <a:schemeClr val="tx2"/>
                </a:solidFill>
              </a:rPr>
              <a:t>. Мониторинг</a:t>
            </a:r>
            <a:endParaRPr sz="2800" spc="-5" dirty="0">
              <a:solidFill>
                <a:schemeClr val="tx2"/>
              </a:solidFill>
            </a:endParaRPr>
          </a:p>
          <a:p>
            <a:pPr marL="427990">
              <a:spcBef>
                <a:spcPts val="430"/>
              </a:spcBef>
              <a:buFont typeface="Arial MT"/>
              <a:buChar char="•"/>
              <a:tabLst>
                <a:tab pos="427990" algn="l"/>
                <a:tab pos="428625" algn="l"/>
              </a:tabLst>
            </a:pPr>
            <a:r>
              <a:rPr sz="2800" b="1" dirty="0">
                <a:solidFill>
                  <a:schemeClr val="tx2"/>
                </a:solidFill>
                <a:latin typeface="Calibri"/>
                <a:cs typeface="Calibri"/>
              </a:rPr>
              <a:t>Этап</a:t>
            </a:r>
            <a:r>
              <a:rPr sz="2800" b="1" spc="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chemeClr val="tx2"/>
                </a:solidFill>
                <a:latin typeface="Calibri"/>
                <a:cs typeface="Calibri"/>
              </a:rPr>
              <a:t>7.</a:t>
            </a:r>
            <a:r>
              <a:rPr sz="2800" b="1" spc="1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Завершение</a:t>
            </a:r>
            <a:r>
              <a:rPr sz="2800" spc="20" dirty="0">
                <a:solidFill>
                  <a:schemeClr val="tx2"/>
                </a:solidFill>
              </a:rPr>
              <a:t> </a:t>
            </a:r>
            <a:r>
              <a:rPr sz="2800" spc="-5" dirty="0">
                <a:solidFill>
                  <a:schemeClr val="tx2"/>
                </a:solidFill>
              </a:rPr>
              <a:t>наставничества.</a:t>
            </a:r>
            <a:r>
              <a:rPr sz="2800" spc="35" dirty="0">
                <a:solidFill>
                  <a:schemeClr val="tx2"/>
                </a:solidFill>
              </a:rPr>
              <a:t> </a:t>
            </a:r>
            <a:r>
              <a:rPr sz="2800" spc="-15" dirty="0">
                <a:solidFill>
                  <a:schemeClr val="tx2"/>
                </a:solidFill>
              </a:rPr>
              <a:t>Упаковка</a:t>
            </a:r>
            <a:r>
              <a:rPr sz="2800" spc="-5" dirty="0">
                <a:solidFill>
                  <a:schemeClr val="tx2"/>
                </a:solidFill>
              </a:rPr>
              <a:t> </a:t>
            </a:r>
            <a:r>
              <a:rPr sz="2800" dirty="0">
                <a:solidFill>
                  <a:schemeClr val="tx2"/>
                </a:solidFill>
              </a:rPr>
              <a:t>и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spc="-10" dirty="0">
                <a:solidFill>
                  <a:schemeClr val="tx2"/>
                </a:solidFill>
              </a:rPr>
              <a:t>популяризация</a:t>
            </a:r>
            <a:r>
              <a:rPr sz="2800" spc="10" dirty="0">
                <a:solidFill>
                  <a:schemeClr val="tx2"/>
                </a:solidFill>
              </a:rPr>
              <a:t> </a:t>
            </a:r>
            <a:r>
              <a:rPr sz="2800" spc="-20" dirty="0">
                <a:solidFill>
                  <a:schemeClr val="tx2"/>
                </a:solidFill>
              </a:rPr>
              <a:t>результатов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4038" y="346587"/>
            <a:ext cx="10802070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34210" marR="5080" indent="-1922145">
              <a:spcBef>
                <a:spcPts val="100"/>
              </a:spcBef>
              <a:tabLst>
                <a:tab pos="3667760" algn="l"/>
              </a:tabLst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 РЕАЛИЗАЦИИ  МОДЕЛИ  НАСТАВНИЧЕСТВА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rcRect t="16783"/>
          <a:stretch>
            <a:fillRect/>
          </a:stretch>
        </p:blipFill>
        <p:spPr>
          <a:xfrm>
            <a:off x="3189768" y="1850065"/>
            <a:ext cx="5847905" cy="253054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77655" y="4641990"/>
            <a:ext cx="8030587" cy="4892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spcBef>
                <a:spcPts val="95"/>
              </a:spcBef>
            </a:pPr>
            <a:r>
              <a:rPr lang="ru-RU" sz="3100" spc="-5" dirty="0" smtClean="0"/>
              <a:t>Формируемые компетенции у наставляемого  </a:t>
            </a:r>
            <a:endParaRPr sz="3100" dirty="0"/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2105247" y="1158057"/>
            <a:ext cx="7566297" cy="4892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spc="-5" dirty="0" smtClean="0">
                <a:solidFill>
                  <a:srgbClr val="001F5F"/>
                </a:solidFill>
                <a:latin typeface="Calibri"/>
                <a:ea typeface="+mj-ea"/>
                <a:cs typeface="Calibri"/>
              </a:rPr>
              <a:t>Необходимые к</a:t>
            </a:r>
            <a:r>
              <a:rPr kumimoji="0" lang="ru-RU" sz="3100" b="1" i="0" u="none" strike="noStrike" kern="1200" cap="none" spc="-5" normalizeH="0" baseline="0" noProof="0" dirty="0" err="1" smtClean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омпетенции</a:t>
            </a:r>
            <a:r>
              <a:rPr kumimoji="0" lang="ru-RU" sz="31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наставника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40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7955" y="325322"/>
            <a:ext cx="10802070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34210" marR="5080" indent="-1922145">
              <a:spcBef>
                <a:spcPts val="100"/>
              </a:spcBef>
              <a:tabLst>
                <a:tab pos="3667760" algn="l"/>
              </a:tabLst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мониторинга и оценки эффективности наставничества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683130"/>
              </p:ext>
            </p:extLst>
          </p:nvPr>
        </p:nvGraphicFramePr>
        <p:xfrm>
          <a:off x="1204935" y="875212"/>
          <a:ext cx="10381819" cy="540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049"/>
                <a:gridCol w="4812987"/>
                <a:gridCol w="3487783"/>
              </a:tblGrid>
              <a:tr h="651875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Организационное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Реестр НЛА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Сформированная группа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внеурочной деятельности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Трансляция опыта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документов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об утверждении программы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публикаций и выступлений по  теме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Психологическое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готовности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обучающихся к выбору профессии/профиля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Удовлетворенность  участников реализацией программы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 готовности  (для каждого обучающегося)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Удовлетворенность до 80 %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Наличие разработанного варианта получения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профессионального образования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/>
                        <a:t>индивидуальной образовательной программе обучающегося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Разработан у 100% участников программы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Дальнейшее получение образования по выбранной специальности до 75% выпускников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34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328</Words>
  <Application>Microsoft Office PowerPoint</Application>
  <PresentationFormat>Широкоэкранный</PresentationFormat>
  <Paragraphs>90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MT</vt:lpstr>
      <vt:lpstr>Calibri</vt:lpstr>
      <vt:lpstr>Calibri Light</vt:lpstr>
      <vt:lpstr>Raleway</vt:lpstr>
      <vt:lpstr>Times New Roman</vt:lpstr>
      <vt:lpstr>Тема Office</vt:lpstr>
      <vt:lpstr>2_Тема Office</vt:lpstr>
      <vt:lpstr>Модель наставничества «Учитель – группа учеников (профессиональное сопровождение)»                                                                   Золотарева Е.В., директор ОО                                               Осипова Н.М., заместитель                                                директора по УВР                   </vt:lpstr>
      <vt:lpstr> Форма наставничества </vt:lpstr>
      <vt:lpstr>Презентация PowerPoint</vt:lpstr>
      <vt:lpstr> </vt:lpstr>
      <vt:lpstr>ЭТАПЫ  РЕАЛИЗАЦИИ  МОДЕЛИ  НАСТАВНИЧЕСТВА</vt:lpstr>
      <vt:lpstr>Формируемые компетенции у наставляемого  </vt:lpstr>
      <vt:lpstr>Система мониторинга и оценки эффективности наставничества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Лера</cp:lastModifiedBy>
  <cp:revision>80</cp:revision>
  <dcterms:created xsi:type="dcterms:W3CDTF">2021-06-21T11:50:41Z</dcterms:created>
  <dcterms:modified xsi:type="dcterms:W3CDTF">2023-06-14T14:03:21Z</dcterms:modified>
</cp:coreProperties>
</file>